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792" r:id="rId1"/>
  </p:sldMasterIdLst>
  <p:sldIdLst>
    <p:sldId id="256" r:id="rId2"/>
    <p:sldId id="269" r:id="rId3"/>
    <p:sldId id="257" r:id="rId4"/>
    <p:sldId id="258" r:id="rId5"/>
    <p:sldId id="259" r:id="rId6"/>
    <p:sldId id="260" r:id="rId7"/>
    <p:sldId id="268"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מקטע ברירת מחדל" id="{4560CC41-56C6-46E2-A3C5-AE44BB57B365}">
          <p14:sldIdLst>
            <p14:sldId id="256"/>
            <p14:sldId id="269"/>
            <p14:sldId id="257"/>
            <p14:sldId id="258"/>
            <p14:sldId id="259"/>
          </p14:sldIdLst>
        </p14:section>
        <p14:section name="SRS" id="{39DE7F95-504D-4DD9-AA41-2A063011C809}">
          <p14:sldIdLst>
            <p14:sldId id="260"/>
            <p14:sldId id="268"/>
            <p14:sldId id="262"/>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68" d="100"/>
          <a:sy n="68" d="100"/>
        </p:scale>
        <p:origin x="79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881068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931061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353122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5256365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2210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559195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818048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406565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704554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4183230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75596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3428476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3355407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578747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1906109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B12DDD8-A787-4B29-9D54-1A4BF9BB9F98}" type="datetimeFigureOut">
              <a:rPr lang="he-IL" smtClean="0"/>
              <a:t>ו'/חשון/תשפ"ג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DBDFE5D2-CB3C-43E8-A03A-AA08D18974A3}" type="slidenum">
              <a:rPr lang="he-IL" smtClean="0"/>
              <a:t>‹#›</a:t>
            </a:fld>
            <a:endParaRPr lang="he-IL"/>
          </a:p>
        </p:txBody>
      </p:sp>
    </p:spTree>
    <p:extLst>
      <p:ext uri="{BB962C8B-B14F-4D97-AF65-F5344CB8AC3E}">
        <p14:creationId xmlns:p14="http://schemas.microsoft.com/office/powerpoint/2010/main" val="2435352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B12DDD8-A787-4B29-9D54-1A4BF9BB9F98}" type="datetimeFigureOut">
              <a:rPr lang="he-IL" smtClean="0"/>
              <a:t>ו'/חשון/תשפ"ג</a:t>
            </a:fld>
            <a:endParaRPr lang="he-IL"/>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BDFE5D2-CB3C-43E8-A03A-AA08D18974A3}" type="slidenum">
              <a:rPr lang="he-IL" smtClean="0"/>
              <a:t>‹#›</a:t>
            </a:fld>
            <a:endParaRPr lang="he-IL"/>
          </a:p>
        </p:txBody>
      </p:sp>
    </p:spTree>
    <p:extLst>
      <p:ext uri="{BB962C8B-B14F-4D97-AF65-F5344CB8AC3E}">
        <p14:creationId xmlns:p14="http://schemas.microsoft.com/office/powerpoint/2010/main" val="3562283196"/>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 id="2147483806" r:id="rId14"/>
    <p:sldLayoutId id="2147483807" r:id="rId15"/>
    <p:sldLayoutId id="2147483808" r:id="rId16"/>
  </p:sldLayoutIdLst>
  <p:txStyles>
    <p:title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23D9BF1-0777-B90D-2315-A20E2571D353}"/>
              </a:ext>
            </a:extLst>
          </p:cNvPr>
          <p:cNvSpPr>
            <a:spLocks noGrp="1"/>
          </p:cNvSpPr>
          <p:nvPr>
            <p:ph type="ctrTitle"/>
          </p:nvPr>
        </p:nvSpPr>
        <p:spPr>
          <a:xfrm>
            <a:off x="634276" y="640080"/>
            <a:ext cx="4208656" cy="3034857"/>
          </a:xfrm>
        </p:spPr>
        <p:txBody>
          <a:bodyPr anchor="b">
            <a:normAutofit/>
          </a:bodyPr>
          <a:lstStyle/>
          <a:p>
            <a:r>
              <a:rPr lang="he-IL" sz="4400">
                <a:solidFill>
                  <a:srgbClr val="FFFFFF"/>
                </a:solidFill>
                <a:cs typeface="Times New Roman"/>
              </a:rPr>
              <a:t>מסמך סיכום תוצאות הבדיקות לאתר מלונות דן </a:t>
            </a:r>
            <a:endParaRPr lang="he-IL" sz="4400">
              <a:solidFill>
                <a:srgbClr val="FFFFFF"/>
              </a:solidFill>
            </a:endParaRPr>
          </a:p>
        </p:txBody>
      </p:sp>
      <p:sp>
        <p:nvSpPr>
          <p:cNvPr id="3" name="כותרת משנה 2">
            <a:extLst>
              <a:ext uri="{FF2B5EF4-FFF2-40B4-BE49-F238E27FC236}">
                <a16:creationId xmlns:a16="http://schemas.microsoft.com/office/drawing/2014/main" id="{25D92D75-8BEE-5086-FD4B-7D9A6DAD9843}"/>
              </a:ext>
            </a:extLst>
          </p:cNvPr>
          <p:cNvSpPr>
            <a:spLocks noGrp="1"/>
          </p:cNvSpPr>
          <p:nvPr>
            <p:ph type="subTitle" idx="1"/>
          </p:nvPr>
        </p:nvSpPr>
        <p:spPr>
          <a:xfrm>
            <a:off x="1009035" y="3674937"/>
            <a:ext cx="4204012" cy="2359417"/>
          </a:xfrm>
        </p:spPr>
        <p:txBody>
          <a:bodyPr anchor="t">
            <a:normAutofit/>
          </a:bodyPr>
          <a:lstStyle/>
          <a:p>
            <a:pPr algn="r"/>
            <a:r>
              <a:rPr lang="he-IL" sz="1600">
                <a:solidFill>
                  <a:srgbClr val="FFFFFF"/>
                </a:solidFill>
              </a:rPr>
              <a:t>תאריך הגשה 22.05.22</a:t>
            </a:r>
          </a:p>
        </p:txBody>
      </p:sp>
      <p:graphicFrame>
        <p:nvGraphicFramePr>
          <p:cNvPr id="4" name="טבלה 4">
            <a:extLst>
              <a:ext uri="{FF2B5EF4-FFF2-40B4-BE49-F238E27FC236}">
                <a16:creationId xmlns:a16="http://schemas.microsoft.com/office/drawing/2014/main" id="{21709293-A248-14C4-61A9-415A34C0C183}"/>
              </a:ext>
            </a:extLst>
          </p:cNvPr>
          <p:cNvGraphicFramePr>
            <a:graphicFrameLocks noGrp="1"/>
          </p:cNvGraphicFramePr>
          <p:nvPr>
            <p:extLst>
              <p:ext uri="{D42A27DB-BD31-4B8C-83A1-F6EECF244321}">
                <p14:modId xmlns:p14="http://schemas.microsoft.com/office/powerpoint/2010/main" val="2696222092"/>
              </p:ext>
            </p:extLst>
          </p:nvPr>
        </p:nvGraphicFramePr>
        <p:xfrm>
          <a:off x="337457" y="823646"/>
          <a:ext cx="11065614" cy="8980298"/>
        </p:xfrm>
        <a:graphic>
          <a:graphicData uri="http://schemas.openxmlformats.org/drawingml/2006/table">
            <a:tbl>
              <a:tblPr rtl="1" firstRow="1" bandRow="1">
                <a:tableStyleId>{9D7B26C5-4107-4FEC-AEDC-1716B250A1EF}</a:tableStyleId>
              </a:tblPr>
              <a:tblGrid>
                <a:gridCol w="6158538">
                  <a:extLst>
                    <a:ext uri="{9D8B030D-6E8A-4147-A177-3AD203B41FA5}">
                      <a16:colId xmlns:a16="http://schemas.microsoft.com/office/drawing/2014/main" val="1835305523"/>
                    </a:ext>
                  </a:extLst>
                </a:gridCol>
                <a:gridCol w="4907076">
                  <a:extLst>
                    <a:ext uri="{9D8B030D-6E8A-4147-A177-3AD203B41FA5}">
                      <a16:colId xmlns:a16="http://schemas.microsoft.com/office/drawing/2014/main" val="670419602"/>
                    </a:ext>
                  </a:extLst>
                </a:gridCol>
              </a:tblGrid>
              <a:tr h="3467000">
                <a:tc>
                  <a:txBody>
                    <a:bodyPr/>
                    <a:lstStyle/>
                    <a:p>
                      <a:pPr rtl="1"/>
                      <a:r>
                        <a:rPr lang="he-IL" sz="2700" dirty="0"/>
                        <a:t>פרויקט</a:t>
                      </a:r>
                    </a:p>
                  </a:txBody>
                  <a:tcPr marL="136262" marR="136262" marT="68131" marB="68131"/>
                </a:tc>
                <a:tc>
                  <a:txBody>
                    <a:bodyPr/>
                    <a:lstStyle/>
                    <a:p>
                      <a:pPr rtl="1"/>
                      <a:r>
                        <a:rPr lang="he-IL" sz="3600" b="1" i="1" u="sng" dirty="0"/>
                        <a:t>מלונות דן</a:t>
                      </a:r>
                    </a:p>
                  </a:txBody>
                  <a:tcPr marL="136262" marR="136262" marT="68131" marB="68131"/>
                </a:tc>
                <a:extLst>
                  <a:ext uri="{0D108BD9-81ED-4DB2-BD59-A6C34878D82A}">
                    <a16:rowId xmlns:a16="http://schemas.microsoft.com/office/drawing/2014/main" val="2656268521"/>
                  </a:ext>
                </a:extLst>
              </a:tr>
              <a:tr h="2518420">
                <a:tc>
                  <a:txBody>
                    <a:bodyPr/>
                    <a:lstStyle/>
                    <a:p>
                      <a:pPr rtl="1"/>
                      <a:r>
                        <a:rPr lang="he-IL" sz="2700" dirty="0"/>
                        <a:t>נכתב ע"י                                            עידו</a:t>
                      </a:r>
                    </a:p>
                  </a:txBody>
                  <a:tcPr marL="136262" marR="136262" marT="68131" marB="68131"/>
                </a:tc>
                <a:tc>
                  <a:txBody>
                    <a:bodyPr/>
                    <a:lstStyle/>
                    <a:p>
                      <a:pPr rtl="1"/>
                      <a:endParaRPr lang="he-IL" sz="3600" b="1" i="1" u="sng" dirty="0"/>
                    </a:p>
                  </a:txBody>
                  <a:tcPr marL="136262" marR="136262" marT="68131" marB="68131"/>
                </a:tc>
                <a:extLst>
                  <a:ext uri="{0D108BD9-81ED-4DB2-BD59-A6C34878D82A}">
                    <a16:rowId xmlns:a16="http://schemas.microsoft.com/office/drawing/2014/main" val="3089714771"/>
                  </a:ext>
                </a:extLst>
              </a:tr>
              <a:tr h="1497439">
                <a:tc>
                  <a:txBody>
                    <a:bodyPr/>
                    <a:lstStyle/>
                    <a:p>
                      <a:pPr rtl="1"/>
                      <a:r>
                        <a:rPr lang="he-IL" sz="2700"/>
                        <a:t>תאריך עריכה אחרון</a:t>
                      </a:r>
                    </a:p>
                  </a:txBody>
                  <a:tcPr marL="136262" marR="136262" marT="68131" marB="68131"/>
                </a:tc>
                <a:tc>
                  <a:txBody>
                    <a:bodyPr/>
                    <a:lstStyle/>
                    <a:p>
                      <a:pPr rtl="1"/>
                      <a:r>
                        <a:rPr lang="he-IL" sz="2700" b="1" dirty="0"/>
                        <a:t>15.6.2022</a:t>
                      </a:r>
                    </a:p>
                  </a:txBody>
                  <a:tcPr marL="136262" marR="136262" marT="68131" marB="68131"/>
                </a:tc>
                <a:extLst>
                  <a:ext uri="{0D108BD9-81ED-4DB2-BD59-A6C34878D82A}">
                    <a16:rowId xmlns:a16="http://schemas.microsoft.com/office/drawing/2014/main" val="2635631761"/>
                  </a:ext>
                </a:extLst>
              </a:tr>
              <a:tr h="1497439">
                <a:tc>
                  <a:txBody>
                    <a:bodyPr/>
                    <a:lstStyle/>
                    <a:p>
                      <a:pPr rtl="1"/>
                      <a:r>
                        <a:rPr lang="he-IL" sz="3600"/>
                        <a:t>מוגש ע"י </a:t>
                      </a:r>
                    </a:p>
                  </a:txBody>
                  <a:tcPr marL="136262" marR="136262" marT="68131" marB="68131"/>
                </a:tc>
                <a:tc>
                  <a:txBody>
                    <a:bodyPr/>
                    <a:lstStyle/>
                    <a:p>
                      <a:pPr rtl="1"/>
                      <a:r>
                        <a:rPr lang="he-IL" sz="3600" dirty="0"/>
                        <a:t>צוות קורס 207</a:t>
                      </a:r>
                      <a:r>
                        <a:rPr lang="en-US" sz="3600" dirty="0"/>
                        <a:t> </a:t>
                      </a:r>
                      <a:r>
                        <a:rPr lang="he-IL" sz="1800" dirty="0"/>
                        <a:t>מאור , </a:t>
                      </a:r>
                      <a:r>
                        <a:rPr lang="he-IL" sz="1800" dirty="0" err="1"/>
                        <a:t>צ"אני</a:t>
                      </a:r>
                      <a:r>
                        <a:rPr lang="he-IL" sz="1800" dirty="0"/>
                        <a:t> , אלכס ועידו</a:t>
                      </a:r>
                      <a:endParaRPr lang="he-IL" sz="3600" dirty="0"/>
                    </a:p>
                  </a:txBody>
                  <a:tcPr marL="136262" marR="136262" marT="68131" marB="68131"/>
                </a:tc>
                <a:extLst>
                  <a:ext uri="{0D108BD9-81ED-4DB2-BD59-A6C34878D82A}">
                    <a16:rowId xmlns:a16="http://schemas.microsoft.com/office/drawing/2014/main" val="729718469"/>
                  </a:ext>
                </a:extLst>
              </a:tr>
            </a:tbl>
          </a:graphicData>
        </a:graphic>
      </p:graphicFrame>
    </p:spTree>
    <p:extLst>
      <p:ext uri="{BB962C8B-B14F-4D97-AF65-F5344CB8AC3E}">
        <p14:creationId xmlns:p14="http://schemas.microsoft.com/office/powerpoint/2010/main" val="3933188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A5E36-4B1F-9E14-7E5C-03BB982CE62C}"/>
              </a:ext>
            </a:extLst>
          </p:cNvPr>
          <p:cNvSpPr>
            <a:spLocks noGrp="1"/>
          </p:cNvSpPr>
          <p:nvPr>
            <p:ph type="title"/>
          </p:nvPr>
        </p:nvSpPr>
        <p:spPr>
          <a:xfrm>
            <a:off x="256478" y="644647"/>
            <a:ext cx="8540972" cy="6011954"/>
          </a:xfrm>
        </p:spPr>
        <p:txBody>
          <a:bodyPr>
            <a:normAutofit/>
          </a:bodyPr>
          <a:lstStyle/>
          <a:p>
            <a:pPr algn="r"/>
            <a:r>
              <a:rPr lang="he-IL" sz="8800" dirty="0"/>
              <a:t>פרויקט    גמר   </a:t>
            </a:r>
            <a:r>
              <a:rPr lang="en-US" sz="4000" dirty="0"/>
              <a:t>QA</a:t>
            </a:r>
            <a:r>
              <a:rPr lang="he-IL" sz="8800" dirty="0"/>
              <a:t>                </a:t>
            </a:r>
            <a:br>
              <a:rPr lang="he-IL" sz="8800" dirty="0"/>
            </a:br>
            <a:br>
              <a:rPr lang="he-IL" sz="8800" dirty="0"/>
            </a:br>
            <a:r>
              <a:rPr lang="he-IL" sz="5400" dirty="0"/>
              <a:t>קורס 207   ת"א</a:t>
            </a:r>
            <a:br>
              <a:rPr lang="he-IL" sz="5400" dirty="0"/>
            </a:br>
            <a:br>
              <a:rPr lang="he-IL" sz="5400" dirty="0"/>
            </a:br>
            <a:r>
              <a:rPr lang="he-IL" sz="5400" dirty="0"/>
              <a:t>מלונות דן           </a:t>
            </a:r>
            <a:r>
              <a:rPr lang="en-US" sz="2000" dirty="0"/>
              <a:t>x ray</a:t>
            </a:r>
            <a:endParaRPr lang="he-IL" sz="2000" dirty="0"/>
          </a:p>
        </p:txBody>
      </p:sp>
      <mc:AlternateContent xmlns:mc="http://schemas.openxmlformats.org/markup-compatibility/2006">
        <mc:Choice xmlns:am3d="http://schemas.microsoft.com/office/drawing/2017/model3d" Requires="am3d">
          <p:graphicFrame>
            <p:nvGraphicFramePr>
              <p:cNvPr id="4" name="Content Placeholder 3" descr="Beach Chair">
                <a:extLst>
                  <a:ext uri="{FF2B5EF4-FFF2-40B4-BE49-F238E27FC236}">
                    <a16:creationId xmlns:a16="http://schemas.microsoft.com/office/drawing/2014/main" id="{F062F6B3-268C-8220-90C7-0C6292F0BBCA}"/>
                  </a:ext>
                </a:extLst>
              </p:cNvPr>
              <p:cNvGraphicFramePr>
                <a:graphicFrameLocks noGrp="1"/>
              </p:cNvGraphicFramePr>
              <p:nvPr>
                <p:ph idx="1"/>
                <p:extLst>
                  <p:ext uri="{D42A27DB-BD31-4B8C-83A1-F6EECF244321}">
                    <p14:modId xmlns:p14="http://schemas.microsoft.com/office/powerpoint/2010/main" val="3487882722"/>
                  </p:ext>
                </p:extLst>
              </p:nvPr>
            </p:nvGraphicFramePr>
            <p:xfrm>
              <a:off x="8668783" y="201399"/>
              <a:ext cx="2845883" cy="2596444"/>
            </p:xfrm>
            <a:graphic>
              <a:graphicData uri="http://schemas.microsoft.com/office/drawing/2017/model3d">
                <am3d:model3d r:embed="rId2">
                  <am3d:spPr>
                    <a:xfrm>
                      <a:off x="0" y="0"/>
                      <a:ext cx="2845883" cy="2596444"/>
                    </a:xfrm>
                    <a:prstGeom prst="rect">
                      <a:avLst/>
                    </a:prstGeom>
                  </am3d:spPr>
                  <am3d:camera>
                    <am3d:pos x="0" y="0" z="70262246"/>
                    <am3d:up dx="0" dy="36000000" dz="0"/>
                    <am3d:lookAt x="0" y="0" z="0"/>
                    <am3d:perspective fov="2700000"/>
                  </am3d:camera>
                  <am3d:trans>
                    <am3d:meterPerModelUnit n="357909" d="1000000"/>
                    <am3d:preTrans dx="1100996" dy="-3336481" dz="1092263"/>
                    <am3d:scale>
                      <am3d:sx n="1000000" d="1000000"/>
                      <am3d:sy n="1000000" d="1000000"/>
                      <am3d:sz n="1000000" d="1000000"/>
                    </am3d:scale>
                    <am3d:rot/>
                    <am3d:postTrans dx="0" dy="0" dz="0"/>
                  </am3d:trans>
                  <am3d:raster rName="Office3DRenderer" rVer="16.0.8326">
                    <am3d:blip r:embed="rId3"/>
                  </am3d:raster>
                  <am3d:objViewport viewportSz="385127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Content Placeholder 3" descr="Beach Chair">
                <a:extLst>
                  <a:ext uri="{FF2B5EF4-FFF2-40B4-BE49-F238E27FC236}">
                    <a16:creationId xmlns:a16="http://schemas.microsoft.com/office/drawing/2014/main" id="{F062F6B3-268C-8220-90C7-0C6292F0BBCA}"/>
                  </a:ext>
                </a:extLst>
              </p:cNvPr>
              <p:cNvPicPr>
                <a:picLocks noGrp="1" noRot="1" noChangeAspect="1" noMove="1" noResize="1" noEditPoints="1" noAdjustHandles="1" noChangeArrowheads="1" noChangeShapeType="1" noCrop="1"/>
              </p:cNvPicPr>
              <p:nvPr/>
            </p:nvPicPr>
            <p:blipFill>
              <a:blip r:embed="rId3"/>
              <a:stretch>
                <a:fillRect/>
              </a:stretch>
            </p:blipFill>
            <p:spPr>
              <a:xfrm>
                <a:off x="8668783" y="201399"/>
                <a:ext cx="2845883" cy="2596444"/>
              </a:xfrm>
              <a:prstGeom prst="rect">
                <a:avLst/>
              </a:prstGeom>
            </p:spPr>
          </p:pic>
        </mc:Fallback>
      </mc:AlternateContent>
    </p:spTree>
    <p:extLst>
      <p:ext uri="{BB962C8B-B14F-4D97-AF65-F5344CB8AC3E}">
        <p14:creationId xmlns:p14="http://schemas.microsoft.com/office/powerpoint/2010/main" val="1766567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BBD2210-42FC-B2F3-EF50-2348784ED954}"/>
              </a:ext>
            </a:extLst>
          </p:cNvPr>
          <p:cNvSpPr>
            <a:spLocks noGrp="1"/>
          </p:cNvSpPr>
          <p:nvPr>
            <p:ph type="title"/>
          </p:nvPr>
        </p:nvSpPr>
        <p:spPr>
          <a:xfrm>
            <a:off x="2711419" y="4019"/>
            <a:ext cx="9603275" cy="1049235"/>
          </a:xfrm>
        </p:spPr>
        <p:txBody>
          <a:bodyPr/>
          <a:lstStyle/>
          <a:p>
            <a:pPr algn="r"/>
            <a:r>
              <a:rPr lang="he-IL"/>
              <a:t>תוכן </a:t>
            </a:r>
            <a:r>
              <a:rPr lang="he-IL" err="1"/>
              <a:t>הענינים</a:t>
            </a:r>
            <a:endParaRPr lang="he-IL"/>
          </a:p>
        </p:txBody>
      </p:sp>
      <p:sp>
        <p:nvSpPr>
          <p:cNvPr id="3" name="מציין מיקום תוכן 2">
            <a:extLst>
              <a:ext uri="{FF2B5EF4-FFF2-40B4-BE49-F238E27FC236}">
                <a16:creationId xmlns:a16="http://schemas.microsoft.com/office/drawing/2014/main" id="{C811CCE3-AB44-5C00-A4F5-3FA4AB1F7513}"/>
              </a:ext>
            </a:extLst>
          </p:cNvPr>
          <p:cNvSpPr>
            <a:spLocks noGrp="1"/>
          </p:cNvSpPr>
          <p:nvPr>
            <p:ph idx="1"/>
          </p:nvPr>
        </p:nvSpPr>
        <p:spPr>
          <a:xfrm>
            <a:off x="1533181" y="1145581"/>
            <a:ext cx="10515600" cy="4351338"/>
          </a:xfrm>
        </p:spPr>
        <p:txBody>
          <a:bodyPr>
            <a:noAutofit/>
          </a:bodyPr>
          <a:lstStyle/>
          <a:p>
            <a:r>
              <a:rPr lang="he-IL" sz="1400" dirty="0"/>
              <a:t>1.כללי</a:t>
            </a:r>
          </a:p>
          <a:p>
            <a:r>
              <a:rPr lang="he-IL" sz="1400" dirty="0"/>
              <a:t>1.1       תיאור המערכת</a:t>
            </a:r>
          </a:p>
          <a:p>
            <a:r>
              <a:rPr lang="he-IL" sz="1400" dirty="0"/>
              <a:t>1.2       מסמך תוצאות הבדיקות ויעדיו </a:t>
            </a:r>
          </a:p>
          <a:p>
            <a:r>
              <a:rPr lang="he-IL" sz="1400" dirty="0"/>
              <a:t>1.3       מונחים ומושגים</a:t>
            </a:r>
          </a:p>
          <a:p>
            <a:pPr marL="0" indent="0">
              <a:buNone/>
            </a:pPr>
            <a:r>
              <a:rPr lang="he-IL" sz="1400" dirty="0"/>
              <a:t>2.תהליך הבדיקות</a:t>
            </a:r>
          </a:p>
          <a:p>
            <a:pPr marL="0" indent="0">
              <a:buNone/>
            </a:pPr>
            <a:r>
              <a:rPr lang="he-IL" sz="1400" dirty="0"/>
              <a:t>2.1         תיאור ביצוע הבדיקות</a:t>
            </a:r>
          </a:p>
          <a:p>
            <a:pPr marL="0" indent="0">
              <a:buNone/>
            </a:pPr>
            <a:r>
              <a:rPr lang="he-IL" sz="1400" dirty="0"/>
              <a:t>2.2         סיכום ביצוע הבדיקות</a:t>
            </a:r>
          </a:p>
          <a:p>
            <a:pPr marL="0" indent="0">
              <a:buNone/>
            </a:pPr>
            <a:r>
              <a:rPr lang="he-IL" sz="1400" dirty="0"/>
              <a:t>2.3         בעיות במהלך ביצוע הבדיקות</a:t>
            </a:r>
          </a:p>
          <a:p>
            <a:pPr marL="0" indent="0">
              <a:buNone/>
            </a:pPr>
            <a:r>
              <a:rPr lang="he-IL" sz="1400" dirty="0"/>
              <a:t>3. תוצאות הבדיקות  -  הצגת באגים</a:t>
            </a:r>
          </a:p>
          <a:p>
            <a:pPr marL="0" indent="0">
              <a:buNone/>
            </a:pPr>
            <a:r>
              <a:rPr lang="he-IL" sz="1400" dirty="0"/>
              <a:t>3.1         סיכום באגים פתוחים בסיום התהליך</a:t>
            </a:r>
          </a:p>
          <a:p>
            <a:pPr marL="0" indent="0">
              <a:buNone/>
            </a:pPr>
            <a:r>
              <a:rPr lang="he-IL" sz="1400" dirty="0"/>
              <a:t>4. מסקנות והמלצות הצוות</a:t>
            </a:r>
          </a:p>
          <a:p>
            <a:pPr marL="0" indent="0">
              <a:buNone/>
            </a:pPr>
            <a:endParaRPr lang="he-IL" sz="1400" dirty="0"/>
          </a:p>
          <a:p>
            <a:pPr marL="0" indent="0">
              <a:buNone/>
            </a:pPr>
            <a:endParaRPr lang="he-IL" sz="1400" dirty="0"/>
          </a:p>
        </p:txBody>
      </p:sp>
    </p:spTree>
    <p:extLst>
      <p:ext uri="{BB962C8B-B14F-4D97-AF65-F5344CB8AC3E}">
        <p14:creationId xmlns:p14="http://schemas.microsoft.com/office/powerpoint/2010/main" val="489078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04ADE9BE-513A-B8FA-BCBE-4B003F752EE8}"/>
              </a:ext>
            </a:extLst>
          </p:cNvPr>
          <p:cNvSpPr txBox="1"/>
          <p:nvPr/>
        </p:nvSpPr>
        <p:spPr>
          <a:xfrm>
            <a:off x="198304" y="1405351"/>
            <a:ext cx="11993696" cy="2246769"/>
          </a:xfrm>
          <a:prstGeom prst="rect">
            <a:avLst/>
          </a:prstGeom>
          <a:noFill/>
        </p:spPr>
        <p:txBody>
          <a:bodyPr wrap="square" lIns="91440" tIns="45720" rIns="91440" bIns="45720" anchor="t">
            <a:spAutoFit/>
          </a:bodyPr>
          <a:lstStyle/>
          <a:p>
            <a:pPr algn="r"/>
            <a:r>
              <a:rPr lang="he-IL" sz="2000" b="1" dirty="0"/>
              <a:t>   רשת מלונות דן מונה 13 מלונות </a:t>
            </a:r>
            <a:r>
              <a:rPr lang="he-IL" sz="2000" b="1" dirty="0" err="1"/>
              <a:t>דלוקס</a:t>
            </a:r>
            <a:r>
              <a:rPr lang="he-IL" sz="2000" b="1" dirty="0"/>
              <a:t> במיקומים אטרקטיביים ברחבי ישראל.  כמו כן גם מרכז כנסים בינלאומי, מכללה ללימוד מקצוע המלונאות, בית ספר לבישול וטרקלינים עסקיים בנמל התעופה בן גוריון .</a:t>
            </a:r>
          </a:p>
          <a:p>
            <a:pPr algn="r"/>
            <a:r>
              <a:rPr lang="he-IL" sz="2000" b="1" dirty="0"/>
              <a:t>.האתר, שאותו נבדוק, מציג את כל המלונות והחופשות ומספק מערכת הזמנת חופשה אונליין ,לכל המלונות הפרוסים מצפת ועד אילת. </a:t>
            </a:r>
          </a:p>
          <a:p>
            <a:pPr algn="just"/>
            <a:endParaRPr lang="he-IL" sz="2000" b="1" dirty="0"/>
          </a:p>
          <a:p>
            <a:pPr algn="r"/>
            <a:r>
              <a:rPr lang="he-IL" sz="2000" b="1" dirty="0"/>
              <a:t>האתר מאפשר גם ליצור קשר בפנייה </a:t>
            </a:r>
            <a:r>
              <a:rPr lang="he-IL" sz="2000" b="1" dirty="0" err="1"/>
              <a:t>דיגטלית</a:t>
            </a:r>
            <a:r>
              <a:rPr lang="he-IL" sz="2000" b="1" dirty="0"/>
              <a:t> בכל הנושאים הרלבנטיים.</a:t>
            </a:r>
          </a:p>
          <a:p>
            <a:pPr algn="r"/>
            <a:r>
              <a:rPr lang="he-IL" sz="2000" b="1" dirty="0"/>
              <a:t>  הנרשמים למועדון הרשת </a:t>
            </a:r>
            <a:r>
              <a:rPr lang="he-IL" sz="2000" b="1" dirty="0" err="1"/>
              <a:t>יהנו</a:t>
            </a:r>
            <a:r>
              <a:rPr lang="he-IL" sz="2000" b="1" dirty="0"/>
              <a:t> ממבצעים והטבות שהחברה מציעה לכל חברי המועדון.</a:t>
            </a:r>
            <a:endParaRPr lang="en-US" sz="2000" b="1" dirty="0"/>
          </a:p>
        </p:txBody>
      </p:sp>
    </p:spTree>
    <p:extLst>
      <p:ext uri="{BB962C8B-B14F-4D97-AF65-F5344CB8AC3E}">
        <p14:creationId xmlns:p14="http://schemas.microsoft.com/office/powerpoint/2010/main" val="1292245563"/>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תיבת טקסט 2">
            <a:extLst>
              <a:ext uri="{FF2B5EF4-FFF2-40B4-BE49-F238E27FC236}">
                <a16:creationId xmlns:a16="http://schemas.microsoft.com/office/drawing/2014/main" id="{A3271E11-C291-2B63-7CF0-51008F8A94D5}"/>
              </a:ext>
            </a:extLst>
          </p:cNvPr>
          <p:cNvSpPr txBox="1"/>
          <p:nvPr/>
        </p:nvSpPr>
        <p:spPr>
          <a:xfrm>
            <a:off x="5984240" y="0"/>
            <a:ext cx="6096000" cy="7663636"/>
          </a:xfrm>
          <a:prstGeom prst="rect">
            <a:avLst/>
          </a:prstGeom>
          <a:noFill/>
        </p:spPr>
        <p:txBody>
          <a:bodyPr wrap="square">
            <a:spAutoFit/>
          </a:bodyPr>
          <a:lstStyle/>
          <a:p>
            <a:pPr algn="r"/>
            <a:r>
              <a:rPr lang="en-US" sz="2400" b="1" u="sng" dirty="0"/>
              <a:t>1.2</a:t>
            </a:r>
          </a:p>
          <a:p>
            <a:pPr algn="r"/>
            <a:r>
              <a:rPr lang="he-IL" sz="2400" b="1" u="sng" dirty="0"/>
              <a:t>מסמך תוצאות הבדיקות ויעדיו</a:t>
            </a:r>
            <a:endParaRPr lang="en-US" sz="2400" b="1" u="sng" dirty="0"/>
          </a:p>
          <a:p>
            <a:pPr algn="r"/>
            <a:endParaRPr lang="en-US" sz="1600" b="1" u="sng" dirty="0"/>
          </a:p>
          <a:p>
            <a:pPr algn="r"/>
            <a:r>
              <a:rPr lang="en-US" sz="1600" b="1" u="sng" dirty="0"/>
              <a:t>SOFRWARE  TEST  RESULT</a:t>
            </a:r>
            <a:endParaRPr lang="he-IL" sz="1600" b="1" u="sng" dirty="0"/>
          </a:p>
          <a:p>
            <a:pPr algn="r"/>
            <a:endParaRPr lang="en-US" dirty="0"/>
          </a:p>
          <a:p>
            <a:pPr algn="r"/>
            <a:r>
              <a:rPr lang="en-US" dirty="0"/>
              <a:t> </a:t>
            </a:r>
            <a:r>
              <a:rPr lang="he-IL" dirty="0"/>
              <a:t>מטרת המסמך היא להציג את תוצאות הבדיקות.</a:t>
            </a:r>
          </a:p>
          <a:p>
            <a:pPr algn="r"/>
            <a:r>
              <a:rPr lang="he-IL" dirty="0"/>
              <a:t>המסמך מסכם את תהליך הבדיקות, ומתאר את הכשלים שנמצאו.</a:t>
            </a:r>
          </a:p>
          <a:p>
            <a:pPr algn="r"/>
            <a:r>
              <a:rPr lang="he-IL" dirty="0"/>
              <a:t>המסמך מכיל:</a:t>
            </a:r>
          </a:p>
          <a:p>
            <a:pPr algn="r"/>
            <a:r>
              <a:rPr lang="he-IL" dirty="0"/>
              <a:t>1.הגדרות והסברים למושגים ומונחים.</a:t>
            </a:r>
          </a:p>
          <a:p>
            <a:pPr algn="r"/>
            <a:r>
              <a:rPr lang="he-IL" dirty="0"/>
              <a:t>2.תיאור הבדיקות על אתר ואפליקציות החברה.</a:t>
            </a:r>
          </a:p>
          <a:p>
            <a:pPr algn="r"/>
            <a:r>
              <a:rPr lang="he-IL" dirty="0"/>
              <a:t>3.פירוט הבאגים שנמצאו.</a:t>
            </a:r>
          </a:p>
          <a:p>
            <a:pPr algn="r"/>
            <a:r>
              <a:rPr lang="he-IL" dirty="0"/>
              <a:t>4.מסקנות והמלצות הצוות.</a:t>
            </a:r>
          </a:p>
          <a:p>
            <a:pPr algn="r"/>
            <a:r>
              <a:rPr lang="he-IL" dirty="0"/>
              <a:t> </a:t>
            </a:r>
          </a:p>
          <a:p>
            <a:pPr algn="r"/>
            <a:r>
              <a:rPr lang="he-IL" dirty="0"/>
              <a:t> </a:t>
            </a:r>
          </a:p>
          <a:p>
            <a:pPr algn="r"/>
            <a:endParaRPr lang="he-IL" dirty="0"/>
          </a:p>
          <a:p>
            <a:pPr algn="r"/>
            <a:r>
              <a:rPr lang="en-US" dirty="0"/>
              <a:t> </a:t>
            </a:r>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p:txBody>
      </p:sp>
    </p:spTree>
    <p:extLst>
      <p:ext uri="{BB962C8B-B14F-4D97-AF65-F5344CB8AC3E}">
        <p14:creationId xmlns:p14="http://schemas.microsoft.com/office/powerpoint/2010/main" val="2153871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כותרת 5">
            <a:extLst>
              <a:ext uri="{FF2B5EF4-FFF2-40B4-BE49-F238E27FC236}">
                <a16:creationId xmlns:a16="http://schemas.microsoft.com/office/drawing/2014/main" id="{72344254-6514-A30E-4B91-DCE8D0D93857}"/>
              </a:ext>
            </a:extLst>
          </p:cNvPr>
          <p:cNvSpPr>
            <a:spLocks noGrp="1"/>
          </p:cNvSpPr>
          <p:nvPr>
            <p:ph type="ctrTitle"/>
          </p:nvPr>
        </p:nvSpPr>
        <p:spPr>
          <a:xfrm>
            <a:off x="5105400" y="-1535615"/>
            <a:ext cx="7381239" cy="338186"/>
          </a:xfrm>
        </p:spPr>
        <p:txBody>
          <a:bodyPr>
            <a:normAutofit fontScale="90000"/>
          </a:bodyPr>
          <a:lstStyle/>
          <a:p>
            <a:pPr algn="r"/>
            <a:r>
              <a:rPr lang="en-US" sz="3100" b="1" dirty="0"/>
              <a:t>1.3</a:t>
            </a:r>
            <a:r>
              <a:rPr lang="en-US" sz="2400" dirty="0"/>
              <a:t>  </a:t>
            </a:r>
            <a:r>
              <a:rPr lang="he-IL" sz="2400" dirty="0"/>
              <a:t>     </a:t>
            </a:r>
            <a:r>
              <a:rPr lang="he-IL" sz="2800" b="1" u="sng" dirty="0"/>
              <a:t>מונחי המערכת באנגלית והסברם בעברית</a:t>
            </a:r>
          </a:p>
        </p:txBody>
      </p:sp>
      <p:sp>
        <p:nvSpPr>
          <p:cNvPr id="7" name="כותרת משנה 6">
            <a:extLst>
              <a:ext uri="{FF2B5EF4-FFF2-40B4-BE49-F238E27FC236}">
                <a16:creationId xmlns:a16="http://schemas.microsoft.com/office/drawing/2014/main" id="{75BD1026-322E-212C-CF71-B27182B06B1A}"/>
              </a:ext>
            </a:extLst>
          </p:cNvPr>
          <p:cNvSpPr>
            <a:spLocks noGrp="1"/>
          </p:cNvSpPr>
          <p:nvPr>
            <p:ph type="subTitle" idx="1"/>
          </p:nvPr>
        </p:nvSpPr>
        <p:spPr>
          <a:xfrm>
            <a:off x="2407620" y="1214438"/>
            <a:ext cx="8637072" cy="977621"/>
          </a:xfrm>
        </p:spPr>
        <p:txBody>
          <a:bodyPr/>
          <a:lstStyle/>
          <a:p>
            <a:r>
              <a:rPr lang="he-IL" dirty="0"/>
              <a:t> </a:t>
            </a:r>
          </a:p>
        </p:txBody>
      </p:sp>
      <p:sp>
        <p:nvSpPr>
          <p:cNvPr id="5" name="TextBox 4">
            <a:extLst>
              <a:ext uri="{FF2B5EF4-FFF2-40B4-BE49-F238E27FC236}">
                <a16:creationId xmlns:a16="http://schemas.microsoft.com/office/drawing/2014/main" id="{7D0561A0-BACF-F329-968B-7047AB6A0DF9}"/>
              </a:ext>
            </a:extLst>
          </p:cNvPr>
          <p:cNvSpPr txBox="1"/>
          <p:nvPr/>
        </p:nvSpPr>
        <p:spPr>
          <a:xfrm flipH="1">
            <a:off x="-2775857" y="-685801"/>
            <a:ext cx="7402286" cy="369332"/>
          </a:xfrm>
          <a:prstGeom prst="rect">
            <a:avLst/>
          </a:prstGeom>
          <a:noFill/>
        </p:spPr>
        <p:txBody>
          <a:bodyPr wrap="square">
            <a:spAutoFit/>
          </a:bodyPr>
          <a:lstStyle/>
          <a:p>
            <a:r>
              <a:rPr lang="he-IL" dirty="0"/>
              <a:t> </a:t>
            </a:r>
          </a:p>
        </p:txBody>
      </p:sp>
      <p:graphicFrame>
        <p:nvGraphicFramePr>
          <p:cNvPr id="3" name="Table 3">
            <a:extLst>
              <a:ext uri="{FF2B5EF4-FFF2-40B4-BE49-F238E27FC236}">
                <a16:creationId xmlns:a16="http://schemas.microsoft.com/office/drawing/2014/main" id="{A37E8C61-004B-C202-C533-9644601508AD}"/>
              </a:ext>
            </a:extLst>
          </p:cNvPr>
          <p:cNvGraphicFramePr>
            <a:graphicFrameLocks noGrp="1"/>
          </p:cNvGraphicFramePr>
          <p:nvPr>
            <p:extLst>
              <p:ext uri="{D42A27DB-BD31-4B8C-83A1-F6EECF244321}">
                <p14:modId xmlns:p14="http://schemas.microsoft.com/office/powerpoint/2010/main" val="701836589"/>
              </p:ext>
            </p:extLst>
          </p:nvPr>
        </p:nvGraphicFramePr>
        <p:xfrm>
          <a:off x="6313710" y="2595152"/>
          <a:ext cx="3846290" cy="3200400"/>
        </p:xfrm>
        <a:graphic>
          <a:graphicData uri="http://schemas.openxmlformats.org/drawingml/2006/table">
            <a:tbl>
              <a:tblPr rtl="1" firstRow="1" bandRow="1">
                <a:tableStyleId>{5C22544A-7EE6-4342-B048-85BDC9FD1C3A}</a:tableStyleId>
              </a:tblPr>
              <a:tblGrid>
                <a:gridCol w="384629">
                  <a:extLst>
                    <a:ext uri="{9D8B030D-6E8A-4147-A177-3AD203B41FA5}">
                      <a16:colId xmlns:a16="http://schemas.microsoft.com/office/drawing/2014/main" val="4289392814"/>
                    </a:ext>
                  </a:extLst>
                </a:gridCol>
                <a:gridCol w="384629">
                  <a:extLst>
                    <a:ext uri="{9D8B030D-6E8A-4147-A177-3AD203B41FA5}">
                      <a16:colId xmlns:a16="http://schemas.microsoft.com/office/drawing/2014/main" val="3224678465"/>
                    </a:ext>
                  </a:extLst>
                </a:gridCol>
                <a:gridCol w="384629">
                  <a:extLst>
                    <a:ext uri="{9D8B030D-6E8A-4147-A177-3AD203B41FA5}">
                      <a16:colId xmlns:a16="http://schemas.microsoft.com/office/drawing/2014/main" val="4228160984"/>
                    </a:ext>
                  </a:extLst>
                </a:gridCol>
                <a:gridCol w="384629">
                  <a:extLst>
                    <a:ext uri="{9D8B030D-6E8A-4147-A177-3AD203B41FA5}">
                      <a16:colId xmlns:a16="http://schemas.microsoft.com/office/drawing/2014/main" val="1770159356"/>
                    </a:ext>
                  </a:extLst>
                </a:gridCol>
                <a:gridCol w="384629">
                  <a:extLst>
                    <a:ext uri="{9D8B030D-6E8A-4147-A177-3AD203B41FA5}">
                      <a16:colId xmlns:a16="http://schemas.microsoft.com/office/drawing/2014/main" val="658031922"/>
                    </a:ext>
                  </a:extLst>
                </a:gridCol>
                <a:gridCol w="384629">
                  <a:extLst>
                    <a:ext uri="{9D8B030D-6E8A-4147-A177-3AD203B41FA5}">
                      <a16:colId xmlns:a16="http://schemas.microsoft.com/office/drawing/2014/main" val="32327688"/>
                    </a:ext>
                  </a:extLst>
                </a:gridCol>
                <a:gridCol w="232226">
                  <a:extLst>
                    <a:ext uri="{9D8B030D-6E8A-4147-A177-3AD203B41FA5}">
                      <a16:colId xmlns:a16="http://schemas.microsoft.com/office/drawing/2014/main" val="2973827340"/>
                    </a:ext>
                  </a:extLst>
                </a:gridCol>
                <a:gridCol w="537032">
                  <a:extLst>
                    <a:ext uri="{9D8B030D-6E8A-4147-A177-3AD203B41FA5}">
                      <a16:colId xmlns:a16="http://schemas.microsoft.com/office/drawing/2014/main" val="551117941"/>
                    </a:ext>
                  </a:extLst>
                </a:gridCol>
                <a:gridCol w="384629">
                  <a:extLst>
                    <a:ext uri="{9D8B030D-6E8A-4147-A177-3AD203B41FA5}">
                      <a16:colId xmlns:a16="http://schemas.microsoft.com/office/drawing/2014/main" val="1149047383"/>
                    </a:ext>
                  </a:extLst>
                </a:gridCol>
                <a:gridCol w="384629">
                  <a:extLst>
                    <a:ext uri="{9D8B030D-6E8A-4147-A177-3AD203B41FA5}">
                      <a16:colId xmlns:a16="http://schemas.microsoft.com/office/drawing/2014/main" val="1715817701"/>
                    </a:ext>
                  </a:extLst>
                </a:gridCol>
              </a:tblGrid>
              <a:tr h="0">
                <a:tc>
                  <a:txBody>
                    <a:bodyPr/>
                    <a:lstStyle/>
                    <a:p>
                      <a:pPr rtl="1"/>
                      <a:r>
                        <a:rPr lang="he-IL" sz="2800" dirty="0"/>
                        <a:t>1.3</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692382609"/>
                  </a:ext>
                </a:extLst>
              </a:tr>
              <a:tr h="0">
                <a:tc>
                  <a:txBody>
                    <a:bodyPr/>
                    <a:lstStyle/>
                    <a:p>
                      <a:pPr rtl="1"/>
                      <a:endParaRPr lang="he-IL"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717081090"/>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708903820"/>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448562206"/>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1412462"/>
                  </a:ext>
                </a:extLst>
              </a:tr>
              <a:tr h="0">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rtl="1"/>
                      <a:endParaRPr lang="he-IL"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42764706"/>
                  </a:ext>
                </a:extLst>
              </a:tr>
            </a:tbl>
          </a:graphicData>
        </a:graphic>
      </p:graphicFrame>
      <p:graphicFrame>
        <p:nvGraphicFramePr>
          <p:cNvPr id="9" name="Table 9">
            <a:extLst>
              <a:ext uri="{FF2B5EF4-FFF2-40B4-BE49-F238E27FC236}">
                <a16:creationId xmlns:a16="http://schemas.microsoft.com/office/drawing/2014/main" id="{EB5A8091-1585-296F-D180-0AD6B117DE56}"/>
              </a:ext>
            </a:extLst>
          </p:cNvPr>
          <p:cNvGraphicFramePr>
            <a:graphicFrameLocks noGrp="1"/>
          </p:cNvGraphicFramePr>
          <p:nvPr>
            <p:extLst>
              <p:ext uri="{D42A27DB-BD31-4B8C-83A1-F6EECF244321}">
                <p14:modId xmlns:p14="http://schemas.microsoft.com/office/powerpoint/2010/main" val="2205626205"/>
              </p:ext>
            </p:extLst>
          </p:nvPr>
        </p:nvGraphicFramePr>
        <p:xfrm>
          <a:off x="801234" y="762000"/>
          <a:ext cx="9953852" cy="5466209"/>
        </p:xfrm>
        <a:graphic>
          <a:graphicData uri="http://schemas.openxmlformats.org/drawingml/2006/table">
            <a:tbl>
              <a:tblPr rtl="1" firstRow="1" bandRow="1">
                <a:tableStyleId>{5C22544A-7EE6-4342-B048-85BDC9FD1C3A}</a:tableStyleId>
              </a:tblPr>
              <a:tblGrid>
                <a:gridCol w="5188596">
                  <a:extLst>
                    <a:ext uri="{9D8B030D-6E8A-4147-A177-3AD203B41FA5}">
                      <a16:colId xmlns:a16="http://schemas.microsoft.com/office/drawing/2014/main" val="2625080667"/>
                    </a:ext>
                  </a:extLst>
                </a:gridCol>
                <a:gridCol w="4765256">
                  <a:extLst>
                    <a:ext uri="{9D8B030D-6E8A-4147-A177-3AD203B41FA5}">
                      <a16:colId xmlns:a16="http://schemas.microsoft.com/office/drawing/2014/main" val="1690990119"/>
                    </a:ext>
                  </a:extLst>
                </a:gridCol>
              </a:tblGrid>
              <a:tr h="717238">
                <a:tc>
                  <a:txBody>
                    <a:bodyPr/>
                    <a:lstStyle/>
                    <a:p>
                      <a:pPr rtl="1"/>
                      <a:r>
                        <a:rPr lang="en-US" dirty="0"/>
                        <a:t>Firefox</a:t>
                      </a:r>
                      <a:endParaRPr lang="he-IL" dirty="0"/>
                    </a:p>
                  </a:txBody>
                  <a:tcPr/>
                </a:tc>
                <a:tc>
                  <a:txBody>
                    <a:bodyPr/>
                    <a:lstStyle/>
                    <a:p>
                      <a:pPr rtl="1"/>
                      <a:endParaRPr lang="he-IL" dirty="0"/>
                    </a:p>
                    <a:p>
                      <a:pPr rtl="1"/>
                      <a:r>
                        <a:rPr lang="he-IL" dirty="0"/>
                        <a:t>דפדפן אינטרנטי מבוסס כרום</a:t>
                      </a:r>
                    </a:p>
                  </a:txBody>
                  <a:tcPr/>
                </a:tc>
                <a:extLst>
                  <a:ext uri="{0D108BD9-81ED-4DB2-BD59-A6C34878D82A}">
                    <a16:rowId xmlns:a16="http://schemas.microsoft.com/office/drawing/2014/main" val="229694454"/>
                  </a:ext>
                </a:extLst>
              </a:tr>
              <a:tr h="608593">
                <a:tc>
                  <a:txBody>
                    <a:bodyPr/>
                    <a:lstStyle/>
                    <a:p>
                      <a:pPr rtl="1"/>
                      <a:r>
                        <a:rPr lang="en-US" dirty="0"/>
                        <a:t> IOS</a:t>
                      </a:r>
                      <a:endParaRPr lang="he-IL" dirty="0"/>
                    </a:p>
                  </a:txBody>
                  <a:tcPr/>
                </a:tc>
                <a:tc>
                  <a:txBody>
                    <a:bodyPr/>
                    <a:lstStyle/>
                    <a:p>
                      <a:pPr rtl="1"/>
                      <a:r>
                        <a:rPr lang="he-IL" dirty="0"/>
                        <a:t>מערכת הפעלה של טלפונים מסוג </a:t>
                      </a:r>
                      <a:r>
                        <a:rPr lang="he-IL" dirty="0" err="1"/>
                        <a:t>אייפון</a:t>
                      </a:r>
                      <a:r>
                        <a:rPr lang="he-IL" dirty="0"/>
                        <a:t> של אפל</a:t>
                      </a:r>
                    </a:p>
                  </a:txBody>
                  <a:tcPr/>
                </a:tc>
                <a:extLst>
                  <a:ext uri="{0D108BD9-81ED-4DB2-BD59-A6C34878D82A}">
                    <a16:rowId xmlns:a16="http://schemas.microsoft.com/office/drawing/2014/main" val="3708177044"/>
                  </a:ext>
                </a:extLst>
              </a:tr>
              <a:tr h="744829">
                <a:tc>
                  <a:txBody>
                    <a:bodyPr/>
                    <a:lstStyle/>
                    <a:p>
                      <a:pPr rtl="1"/>
                      <a:r>
                        <a:rPr lang="en-US" dirty="0"/>
                        <a:t>STR</a:t>
                      </a:r>
                      <a:endParaRPr lang="he-IL" dirty="0"/>
                    </a:p>
                  </a:txBody>
                  <a:tcPr/>
                </a:tc>
                <a:tc>
                  <a:txBody>
                    <a:bodyPr/>
                    <a:lstStyle/>
                    <a:p>
                      <a:pPr rtl="1"/>
                      <a:r>
                        <a:rPr lang="he-IL" dirty="0"/>
                        <a:t>מסמך תוצאות הבדיקות</a:t>
                      </a:r>
                      <a:r>
                        <a:rPr lang="en-US" dirty="0"/>
                        <a:t> </a:t>
                      </a:r>
                      <a:r>
                        <a:rPr lang="he-IL" dirty="0"/>
                        <a:t>ומסקנותיו</a:t>
                      </a:r>
                    </a:p>
                  </a:txBody>
                  <a:tcPr/>
                </a:tc>
                <a:extLst>
                  <a:ext uri="{0D108BD9-81ED-4DB2-BD59-A6C34878D82A}">
                    <a16:rowId xmlns:a16="http://schemas.microsoft.com/office/drawing/2014/main" val="2538602658"/>
                  </a:ext>
                </a:extLst>
              </a:tr>
              <a:tr h="1043612">
                <a:tc>
                  <a:txBody>
                    <a:bodyPr/>
                    <a:lstStyle/>
                    <a:p>
                      <a:pPr rtl="1"/>
                      <a:r>
                        <a:rPr lang="en-US" dirty="0"/>
                        <a:t>X ray</a:t>
                      </a:r>
                      <a:endParaRPr lang="he-IL" dirty="0"/>
                    </a:p>
                  </a:txBody>
                  <a:tcPr/>
                </a:tc>
                <a:tc>
                  <a:txBody>
                    <a:bodyPr/>
                    <a:lstStyle/>
                    <a:p>
                      <a:pPr rtl="1"/>
                      <a:r>
                        <a:rPr lang="he-IL" dirty="0"/>
                        <a:t> מערכת  ניהול לכתיבת תהליכי הבדיקות וביצועם</a:t>
                      </a:r>
                    </a:p>
                  </a:txBody>
                  <a:tcPr/>
                </a:tc>
                <a:extLst>
                  <a:ext uri="{0D108BD9-81ED-4DB2-BD59-A6C34878D82A}">
                    <a16:rowId xmlns:a16="http://schemas.microsoft.com/office/drawing/2014/main" val="3995396711"/>
                  </a:ext>
                </a:extLst>
              </a:tr>
              <a:tr h="608593">
                <a:tc>
                  <a:txBody>
                    <a:bodyPr/>
                    <a:lstStyle/>
                    <a:p>
                      <a:pPr rtl="1"/>
                      <a:r>
                        <a:rPr lang="en-US" dirty="0"/>
                        <a:t>Android</a:t>
                      </a:r>
                      <a:endParaRPr lang="he-IL" dirty="0"/>
                    </a:p>
                  </a:txBody>
                  <a:tcPr/>
                </a:tc>
                <a:tc>
                  <a:txBody>
                    <a:bodyPr/>
                    <a:lstStyle/>
                    <a:p>
                      <a:pPr rtl="1"/>
                      <a:r>
                        <a:rPr lang="he-IL" dirty="0"/>
                        <a:t>מערכת הפעלה של טלפונים ניידים מבוססי קוד פתוח</a:t>
                      </a:r>
                    </a:p>
                  </a:txBody>
                  <a:tcPr/>
                </a:tc>
                <a:extLst>
                  <a:ext uri="{0D108BD9-81ED-4DB2-BD59-A6C34878D82A}">
                    <a16:rowId xmlns:a16="http://schemas.microsoft.com/office/drawing/2014/main" val="1939655071"/>
                  </a:ext>
                </a:extLst>
              </a:tr>
              <a:tr h="608593">
                <a:tc>
                  <a:txBody>
                    <a:bodyPr/>
                    <a:lstStyle/>
                    <a:p>
                      <a:pPr rtl="1"/>
                      <a:r>
                        <a:rPr lang="en-US" dirty="0"/>
                        <a:t>GIRA</a:t>
                      </a:r>
                      <a:endParaRPr lang="he-IL" dirty="0"/>
                    </a:p>
                  </a:txBody>
                  <a:tcPr/>
                </a:tc>
                <a:tc>
                  <a:txBody>
                    <a:bodyPr/>
                    <a:lstStyle/>
                    <a:p>
                      <a:pPr rtl="1"/>
                      <a:r>
                        <a:rPr lang="he-IL" dirty="0"/>
                        <a:t>פלטפורמה לניהול </a:t>
                      </a:r>
                      <a:r>
                        <a:rPr lang="he-IL" dirty="0" err="1"/>
                        <a:t>פרויקטי</a:t>
                      </a:r>
                      <a:r>
                        <a:rPr lang="he-IL" dirty="0"/>
                        <a:t> תוכנה</a:t>
                      </a:r>
                    </a:p>
                  </a:txBody>
                  <a:tcPr/>
                </a:tc>
                <a:extLst>
                  <a:ext uri="{0D108BD9-81ED-4DB2-BD59-A6C34878D82A}">
                    <a16:rowId xmlns:a16="http://schemas.microsoft.com/office/drawing/2014/main" val="1618721599"/>
                  </a:ext>
                </a:extLst>
              </a:tr>
              <a:tr h="608593">
                <a:tc>
                  <a:txBody>
                    <a:bodyPr/>
                    <a:lstStyle/>
                    <a:p>
                      <a:pPr rtl="1"/>
                      <a:r>
                        <a:rPr lang="en-US" dirty="0"/>
                        <a:t>Test case</a:t>
                      </a:r>
                      <a:endParaRPr lang="he-IL" dirty="0"/>
                    </a:p>
                  </a:txBody>
                  <a:tcPr/>
                </a:tc>
                <a:tc>
                  <a:txBody>
                    <a:bodyPr/>
                    <a:lstStyle/>
                    <a:p>
                      <a:pPr rtl="1"/>
                      <a:r>
                        <a:rPr lang="he-IL" dirty="0"/>
                        <a:t>תיאור תהליך הבדיקה המצומצם.</a:t>
                      </a:r>
                    </a:p>
                  </a:txBody>
                  <a:tcPr/>
                </a:tc>
                <a:extLst>
                  <a:ext uri="{0D108BD9-81ED-4DB2-BD59-A6C34878D82A}">
                    <a16:rowId xmlns:a16="http://schemas.microsoft.com/office/drawing/2014/main" val="365732583"/>
                  </a:ext>
                </a:extLst>
              </a:tr>
              <a:tr h="494671">
                <a:tc>
                  <a:txBody>
                    <a:bodyPr/>
                    <a:lstStyle/>
                    <a:p>
                      <a:pPr rtl="1"/>
                      <a:r>
                        <a:rPr lang="en-US" dirty="0"/>
                        <a:t>chrome</a:t>
                      </a:r>
                      <a:endParaRPr lang="he-IL" dirty="0"/>
                    </a:p>
                  </a:txBody>
                  <a:tcPr/>
                </a:tc>
                <a:tc>
                  <a:txBody>
                    <a:bodyPr/>
                    <a:lstStyle/>
                    <a:p>
                      <a:pPr rtl="1"/>
                      <a:r>
                        <a:rPr lang="he-IL" dirty="0"/>
                        <a:t>דפדפן אינטרנטי שמקשר בין הלקוח לשרתים</a:t>
                      </a:r>
                    </a:p>
                  </a:txBody>
                  <a:tcPr/>
                </a:tc>
                <a:extLst>
                  <a:ext uri="{0D108BD9-81ED-4DB2-BD59-A6C34878D82A}">
                    <a16:rowId xmlns:a16="http://schemas.microsoft.com/office/drawing/2014/main" val="2452285195"/>
                  </a:ext>
                </a:extLst>
              </a:tr>
            </a:tbl>
          </a:graphicData>
        </a:graphic>
      </p:graphicFrame>
    </p:spTree>
    <p:extLst>
      <p:ext uri="{BB962C8B-B14F-4D97-AF65-F5344CB8AC3E}">
        <p14:creationId xmlns:p14="http://schemas.microsoft.com/office/powerpoint/2010/main" val="3859517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תיבת טקסט 2">
            <a:extLst>
              <a:ext uri="{FF2B5EF4-FFF2-40B4-BE49-F238E27FC236}">
                <a16:creationId xmlns:a16="http://schemas.microsoft.com/office/drawing/2014/main" id="{FAF86014-7B0A-C002-3967-7AABB033F4CF}"/>
              </a:ext>
            </a:extLst>
          </p:cNvPr>
          <p:cNvSpPr txBox="1"/>
          <p:nvPr/>
        </p:nvSpPr>
        <p:spPr>
          <a:xfrm>
            <a:off x="3044575" y="-314320"/>
            <a:ext cx="6242643" cy="6309420"/>
          </a:xfrm>
          <a:prstGeom prst="rect">
            <a:avLst/>
          </a:prstGeom>
          <a:noFill/>
        </p:spPr>
        <p:txBody>
          <a:bodyPr wrap="square" lIns="91440" tIns="45720" rIns="91440" bIns="45720" anchor="t">
            <a:spAutoFit/>
          </a:bodyPr>
          <a:lstStyle/>
          <a:p>
            <a:pPr algn="r"/>
            <a:r>
              <a:rPr lang="he-IL" b="1" dirty="0">
                <a:cs typeface="Arial"/>
              </a:rPr>
              <a:t>  </a:t>
            </a:r>
            <a:r>
              <a:rPr lang="en-US" b="1" dirty="0"/>
              <a:t>SANITY      </a:t>
            </a:r>
            <a:r>
              <a:rPr lang="he-IL" sz="2400" b="1" dirty="0">
                <a:cs typeface="Arial"/>
              </a:rPr>
              <a:t> </a:t>
            </a:r>
            <a:r>
              <a:rPr lang="he-IL" sz="2400" dirty="0">
                <a:cs typeface="Arial"/>
              </a:rPr>
              <a:t>2.</a:t>
            </a:r>
            <a:r>
              <a:rPr lang="he-IL" sz="2000" spc="300" dirty="0">
                <a:cs typeface="Arial"/>
              </a:rPr>
              <a:t>בדיקות שפיות   </a:t>
            </a:r>
            <a:endParaRPr lang="he-IL" sz="2000" spc="300" dirty="0"/>
          </a:p>
          <a:p>
            <a:pPr algn="r"/>
            <a:r>
              <a:rPr lang="he-IL" dirty="0">
                <a:cs typeface="Arial"/>
              </a:rPr>
              <a:t>בדיקות בסיסיות וקריטיות, המאפשרות לזהות במהירות וביעילות, אם הפונקציונאליות העיקרית של המוצר פועלת כנדרש. </a:t>
            </a:r>
          </a:p>
          <a:p>
            <a:pPr algn="r"/>
            <a:r>
              <a:rPr lang="he-IL" dirty="0">
                <a:cs typeface="Arial"/>
              </a:rPr>
              <a:t>הן מהוות "תרחישי סף", במידה וקיימת בעיה באחד השלבים, אין טעם להמשיך לבדוק את המוצר, חייבים קודם לתקן את הבאגים הקיימים, </a:t>
            </a:r>
          </a:p>
          <a:p>
            <a:pPr algn="r"/>
            <a:r>
              <a:rPr lang="he-IL" dirty="0">
                <a:cs typeface="Arial"/>
              </a:rPr>
              <a:t> </a:t>
            </a:r>
            <a:r>
              <a:rPr lang="he-IL" sz="2400" b="1" dirty="0" err="1">
                <a:cs typeface="Arial"/>
              </a:rPr>
              <a:t>System</a:t>
            </a:r>
            <a:r>
              <a:rPr lang="he-IL" dirty="0">
                <a:cs typeface="Arial"/>
              </a:rPr>
              <a:t> </a:t>
            </a:r>
            <a:r>
              <a:rPr lang="he-IL" sz="2000" spc="300" dirty="0">
                <a:cs typeface="Arial"/>
              </a:rPr>
              <a:t>בדיקות מערכת       </a:t>
            </a:r>
            <a:endParaRPr lang="en-US" sz="2000" spc="300" dirty="0">
              <a:cs typeface="Arial"/>
            </a:endParaRPr>
          </a:p>
          <a:p>
            <a:pPr algn="r"/>
            <a:r>
              <a:rPr lang="he-IL" dirty="0">
                <a:cs typeface="Arial"/>
              </a:rPr>
              <a:t>מערכת</a:t>
            </a:r>
            <a:r>
              <a:rPr lang="en-US" dirty="0"/>
              <a:t> </a:t>
            </a:r>
            <a:r>
              <a:rPr lang="he-IL" dirty="0">
                <a:cs typeface="Arial"/>
              </a:rPr>
              <a:t>בדיקות המערכת בודקות את התנהגות המערכת כמכלול. בדיקות בהיקף גדול, פונקציונאליות ולא פונקציונאליות בעיקר, שמטרתן לוודא כי המערכת עושה את מה שהיא נדרשת לעשות, ולא עושה מה שאינה נדרשת. הבדיקות תכלולנה בין היתר: בדיקות מסדי נתונים, קשרי גומלין בין תהליכים, קשרים עם מערכות חיצוניות, בדיקות ביצועים, בדיקות עומסים, שרידות, שימושיות, בדיקות אבטחת מידע, ובדיקות התאוששות ממצבי כשל. בדיקות המערכת מתנהלות תוך איתור, רישום וסיווג כל התקלות שהתגלו במהלך הרצת תרחישי הבדיקה. לעתים קרובות מדובר בבדיקות המקיפות האחרונות, טרם מסירת</a:t>
            </a:r>
            <a:endParaRPr lang="he-IL" dirty="0"/>
          </a:p>
          <a:p>
            <a:pPr algn="r"/>
            <a:r>
              <a:rPr lang="he-IL" dirty="0">
                <a:cs typeface="Arial"/>
              </a:rPr>
              <a:t>המערכת.</a:t>
            </a:r>
          </a:p>
          <a:p>
            <a:pPr algn="r"/>
            <a:endParaRPr lang="en-US" dirty="0"/>
          </a:p>
          <a:p>
            <a:pPr algn="r"/>
            <a:r>
              <a:rPr lang="en-US" sz="2400" dirty="0"/>
              <a:t>  </a:t>
            </a:r>
            <a:r>
              <a:rPr lang="he-IL" sz="2400" dirty="0"/>
              <a:t>  </a:t>
            </a:r>
            <a:r>
              <a:rPr lang="he-IL" sz="2400" dirty="0">
                <a:cs typeface="Arial"/>
              </a:rPr>
              <a:t> </a:t>
            </a:r>
            <a:r>
              <a:rPr lang="he-IL" dirty="0">
                <a:cs typeface="Arial"/>
              </a:rPr>
              <a:t>בדיקות לאחר ביצוע שינוי </a:t>
            </a:r>
            <a:r>
              <a:rPr lang="en-US" sz="2400" b="1" dirty="0"/>
              <a:t>regression      </a:t>
            </a:r>
            <a:r>
              <a:rPr lang="he-IL" b="1" dirty="0">
                <a:cs typeface="Arial"/>
              </a:rPr>
              <a:t>  </a:t>
            </a:r>
            <a:r>
              <a:rPr lang="he-IL" sz="2000" b="1" spc="300" dirty="0">
                <a:cs typeface="Arial"/>
              </a:rPr>
              <a:t>בדיקות נסיגה   </a:t>
            </a:r>
            <a:endParaRPr lang="he-IL" sz="2000" spc="300" dirty="0">
              <a:cs typeface="Arial"/>
            </a:endParaRPr>
          </a:p>
          <a:p>
            <a:pPr algn="r"/>
            <a:r>
              <a:rPr lang="he-IL" sz="2400" dirty="0">
                <a:cs typeface="Arial"/>
              </a:rPr>
              <a:t> </a:t>
            </a:r>
            <a:r>
              <a:rPr lang="en-US" sz="2400" dirty="0"/>
              <a:t> </a:t>
            </a:r>
            <a:r>
              <a:rPr lang="he-IL" dirty="0">
                <a:cs typeface="Arial"/>
              </a:rPr>
              <a:t>   בין אם נובע מעדכון גרסה, או מתיקון באג.</a:t>
            </a:r>
            <a:endParaRPr lang="he-IL" dirty="0"/>
          </a:p>
        </p:txBody>
      </p:sp>
    </p:spTree>
    <p:extLst>
      <p:ext uri="{BB962C8B-B14F-4D97-AF65-F5344CB8AC3E}">
        <p14:creationId xmlns:p14="http://schemas.microsoft.com/office/powerpoint/2010/main" val="3050139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תיבת טקסט 4">
            <a:extLst>
              <a:ext uri="{FF2B5EF4-FFF2-40B4-BE49-F238E27FC236}">
                <a16:creationId xmlns:a16="http://schemas.microsoft.com/office/drawing/2014/main" id="{C271B4CF-D6DC-AB1B-25E9-AB13F1227A5D}"/>
              </a:ext>
            </a:extLst>
          </p:cNvPr>
          <p:cNvSpPr txBox="1"/>
          <p:nvPr/>
        </p:nvSpPr>
        <p:spPr>
          <a:xfrm>
            <a:off x="1284515" y="468085"/>
            <a:ext cx="7021286" cy="4801314"/>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nchor="t">
            <a:spAutoFit/>
          </a:bodyPr>
          <a:lstStyle/>
          <a:p>
            <a:pPr algn="r"/>
            <a:r>
              <a:rPr lang="he-IL" b="1" dirty="0"/>
              <a:t> </a:t>
            </a:r>
            <a:r>
              <a:rPr lang="he-IL" sz="2400" b="1" u="sng" dirty="0"/>
              <a:t>תיאור ביצוע הבדיקות </a:t>
            </a:r>
            <a:r>
              <a:rPr lang="en-US" sz="2400" b="1" u="sng" dirty="0"/>
              <a:t>2.1</a:t>
            </a:r>
            <a:endParaRPr lang="he-IL" sz="2400" b="1" u="sng" dirty="0"/>
          </a:p>
          <a:p>
            <a:pPr algn="r"/>
            <a:r>
              <a:rPr lang="he-IL" b="1" dirty="0"/>
              <a:t>הבדיקות בוצעו בצוות של שמונה חברי הצוות. </a:t>
            </a:r>
          </a:p>
          <a:p>
            <a:pPr algn="r"/>
            <a:r>
              <a:rPr lang="he-IL" dirty="0">
                <a:cs typeface="Arial"/>
              </a:rPr>
              <a:t>סבב הבדיקות התבצע בארבע סביבות עבודה שונות.  </a:t>
            </a:r>
          </a:p>
          <a:p>
            <a:pPr algn="r"/>
            <a:r>
              <a:rPr lang="he-IL" dirty="0">
                <a:cs typeface="Arial"/>
              </a:rPr>
              <a:t>1.סביבת ווב באמצעות שימוש בדפדפן מסוג כרום.</a:t>
            </a:r>
          </a:p>
          <a:p>
            <a:pPr algn="r"/>
            <a:r>
              <a:rPr lang="he-IL" dirty="0">
                <a:cs typeface="Arial"/>
              </a:rPr>
              <a:t>.סביבת ווב באמצעות שימוש בדפדפן מסוג </a:t>
            </a:r>
            <a:r>
              <a:rPr lang="he-IL" dirty="0" err="1">
                <a:cs typeface="Arial"/>
              </a:rPr>
              <a:t>פיירפוקס</a:t>
            </a:r>
            <a:r>
              <a:rPr lang="he-IL" dirty="0">
                <a:cs typeface="Arial"/>
              </a:rPr>
              <a:t>. </a:t>
            </a:r>
            <a:r>
              <a:rPr lang="en-US" dirty="0">
                <a:cs typeface="Arial"/>
              </a:rPr>
              <a:t>2</a:t>
            </a:r>
          </a:p>
          <a:p>
            <a:pPr algn="r"/>
            <a:r>
              <a:rPr lang="he-IL" dirty="0">
                <a:cs typeface="Arial"/>
              </a:rPr>
              <a:t>סביבה אפליקטיבית באמצעות מערכת ההפעלה אי או אס </a:t>
            </a:r>
            <a:r>
              <a:rPr lang="en-US" dirty="0">
                <a:cs typeface="Arial"/>
              </a:rPr>
              <a:t>.3</a:t>
            </a:r>
          </a:p>
          <a:p>
            <a:pPr algn="r"/>
            <a:r>
              <a:rPr lang="he-IL" dirty="0">
                <a:cs typeface="Arial"/>
              </a:rPr>
              <a:t>סביבה אפליקטיבית באמצעות מערכת ההפעלה </a:t>
            </a:r>
            <a:r>
              <a:rPr lang="he-IL" dirty="0" err="1">
                <a:cs typeface="Arial"/>
              </a:rPr>
              <a:t>אנדרויד</a:t>
            </a:r>
            <a:r>
              <a:rPr lang="he-IL" dirty="0">
                <a:cs typeface="Arial"/>
              </a:rPr>
              <a:t>.</a:t>
            </a:r>
            <a:r>
              <a:rPr lang="en-US" dirty="0">
                <a:cs typeface="Arial"/>
              </a:rPr>
              <a:t>.4</a:t>
            </a:r>
            <a:r>
              <a:rPr lang="en-US" dirty="0"/>
              <a:t> </a:t>
            </a:r>
          </a:p>
          <a:p>
            <a:pPr algn="r"/>
            <a:r>
              <a:rPr lang="he-IL" dirty="0">
                <a:cs typeface="Arial"/>
              </a:rPr>
              <a:t>לכל בדיקת יש מספר צעדים המפורטים באקס-</a:t>
            </a:r>
            <a:r>
              <a:rPr lang="he-IL" dirty="0" err="1">
                <a:cs typeface="Arial"/>
              </a:rPr>
              <a:t>ריי</a:t>
            </a:r>
            <a:r>
              <a:rPr lang="he-IL" dirty="0">
                <a:cs typeface="Arial"/>
              </a:rPr>
              <a:t>.</a:t>
            </a:r>
          </a:p>
          <a:p>
            <a:pPr algn="r"/>
            <a:r>
              <a:rPr lang="en-US" dirty="0"/>
              <a:t> </a:t>
            </a:r>
            <a:endParaRPr lang="he-IL" sz="2400" dirty="0"/>
          </a:p>
          <a:p>
            <a:pPr algn="r"/>
            <a:r>
              <a:rPr lang="he-IL" sz="2400" b="1" u="sng" dirty="0"/>
              <a:t> סיכום ביצוע הבדיקות</a:t>
            </a:r>
            <a:r>
              <a:rPr lang="en-US" sz="2400" b="1" u="sng" dirty="0"/>
              <a:t>2</a:t>
            </a:r>
            <a:r>
              <a:rPr lang="he-IL" sz="2400" b="1" u="sng" dirty="0"/>
              <a:t>.2</a:t>
            </a:r>
          </a:p>
          <a:p>
            <a:pPr algn="r"/>
            <a:r>
              <a:rPr lang="he-IL" dirty="0"/>
              <a:t>. </a:t>
            </a:r>
            <a:r>
              <a:rPr lang="en-US" dirty="0"/>
              <a:t> </a:t>
            </a:r>
            <a:r>
              <a:rPr lang="he-IL" dirty="0"/>
              <a:t>בוצעו 67 בדיקות המהוות 100 אחוז מהבדיקות שתוכננו</a:t>
            </a:r>
          </a:p>
          <a:p>
            <a:pPr algn="r"/>
            <a:r>
              <a:rPr lang="he-IL" dirty="0"/>
              <a:t> </a:t>
            </a:r>
          </a:p>
          <a:p>
            <a:pPr algn="r"/>
            <a:r>
              <a:rPr lang="he-IL" dirty="0"/>
              <a:t>65 בדיקות עברו בהצלחה שהם 97 אחוז מסך כל הבדיקות שתוכננו.</a:t>
            </a:r>
          </a:p>
          <a:p>
            <a:pPr algn="r"/>
            <a:r>
              <a:rPr lang="he-IL" dirty="0"/>
              <a:t>  2 בדיקות נכשלו שהם 3 אחוזים מסך כל הבדיקות</a:t>
            </a:r>
            <a:br>
              <a:rPr lang="en-US" dirty="0"/>
            </a:br>
            <a:r>
              <a:rPr lang="en-US" sz="2400" b="1" u="sng" dirty="0"/>
              <a:t>  </a:t>
            </a:r>
            <a:r>
              <a:rPr lang="he-IL" sz="2400" b="1" u="sng" dirty="0"/>
              <a:t> 2.3 בעיות בעת ביצוע הבדיקות</a:t>
            </a:r>
          </a:p>
          <a:p>
            <a:pPr algn="r"/>
            <a:r>
              <a:rPr lang="he-IL" dirty="0"/>
              <a:t>הסתיימו הבעיות.</a:t>
            </a:r>
            <a:r>
              <a:rPr lang="en-US" dirty="0"/>
              <a:t>  X ray </a:t>
            </a:r>
            <a:r>
              <a:rPr lang="he-IL" dirty="0"/>
              <a:t>ביום שאבי הסביר איך לעבוד עם ה</a:t>
            </a:r>
            <a:r>
              <a:rPr lang="en-US" dirty="0"/>
              <a:t> </a:t>
            </a:r>
            <a:endParaRPr lang="he-IL" dirty="0"/>
          </a:p>
        </p:txBody>
      </p:sp>
    </p:spTree>
    <p:extLst>
      <p:ext uri="{BB962C8B-B14F-4D97-AF65-F5344CB8AC3E}">
        <p14:creationId xmlns:p14="http://schemas.microsoft.com/office/powerpoint/2010/main" val="3353967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AF06C12-65F2-43FC-17C3-BE807A4757F0}"/>
              </a:ext>
            </a:extLst>
          </p:cNvPr>
          <p:cNvSpPr>
            <a:spLocks noGrp="1"/>
          </p:cNvSpPr>
          <p:nvPr>
            <p:ph type="title"/>
          </p:nvPr>
        </p:nvSpPr>
        <p:spPr>
          <a:xfrm>
            <a:off x="766445" y="219709"/>
            <a:ext cx="11167110" cy="548641"/>
          </a:xfrm>
        </p:spPr>
        <p:txBody>
          <a:bodyPr>
            <a:normAutofit fontScale="90000"/>
          </a:bodyPr>
          <a:lstStyle/>
          <a:p>
            <a:pPr algn="r"/>
            <a:r>
              <a:rPr lang="he-IL" b="1" u="sng"/>
              <a:t>3.   תוצאות הבדיקות</a:t>
            </a:r>
            <a:br>
              <a:rPr lang="he-IL" b="1" u="sng"/>
            </a:br>
            <a:endParaRPr lang="he-IL" b="1" u="sng"/>
          </a:p>
        </p:txBody>
      </p:sp>
      <p:sp>
        <p:nvSpPr>
          <p:cNvPr id="3" name="מציין מיקום טקסט 2">
            <a:extLst>
              <a:ext uri="{FF2B5EF4-FFF2-40B4-BE49-F238E27FC236}">
                <a16:creationId xmlns:a16="http://schemas.microsoft.com/office/drawing/2014/main" id="{DD253B3B-F9F3-868F-F393-2F0E5656313C}"/>
              </a:ext>
            </a:extLst>
          </p:cNvPr>
          <p:cNvSpPr>
            <a:spLocks noGrp="1"/>
          </p:cNvSpPr>
          <p:nvPr>
            <p:ph type="body" idx="1"/>
          </p:nvPr>
        </p:nvSpPr>
        <p:spPr>
          <a:xfrm>
            <a:off x="508000" y="-24864"/>
            <a:ext cx="11425555" cy="6004560"/>
          </a:xfrm>
        </p:spPr>
        <p:txBody>
          <a:bodyPr vert="horz" lIns="91440" tIns="91440" rIns="91440" bIns="45720" rtlCol="0" anchor="t">
            <a:normAutofit fontScale="25000" lnSpcReduction="20000"/>
          </a:bodyPr>
          <a:lstStyle/>
          <a:p>
            <a:pPr algn="r"/>
            <a:endParaRPr lang="he-IL" sz="3700" dirty="0"/>
          </a:p>
          <a:p>
            <a:pPr algn="r"/>
            <a:r>
              <a:rPr lang="he-IL" sz="7200" dirty="0"/>
              <a:t> </a:t>
            </a:r>
          </a:p>
          <a:p>
            <a:pPr algn="r"/>
            <a:r>
              <a:rPr lang="he-IL" sz="7200" dirty="0"/>
              <a:t>1</a:t>
            </a:r>
            <a:r>
              <a:rPr lang="he-IL" sz="7200" b="1" dirty="0">
                <a:effectLst>
                  <a:outerShdw blurRad="38100" dist="38100" dir="2700000" algn="tl">
                    <a:srgbClr val="000000">
                      <a:alpha val="43137"/>
                    </a:srgbClr>
                  </a:outerShdw>
                </a:effectLst>
              </a:rPr>
              <a:t>.נמצאו 2 באגים .שניהם מוגדרים בחומרה קלה</a:t>
            </a:r>
          </a:p>
          <a:p>
            <a:pPr algn="r"/>
            <a:endParaRPr lang="he-IL" sz="7200" dirty="0"/>
          </a:p>
          <a:p>
            <a:pPr algn="r"/>
            <a:r>
              <a:rPr lang="he-IL" sz="7200" dirty="0">
                <a:cs typeface="Arial"/>
              </a:rPr>
              <a:t>פירוט תוצאות כל הבדיקות נמצאים במערכת ה</a:t>
            </a:r>
            <a:r>
              <a:rPr lang="en-US" sz="11200" dirty="0">
                <a:cs typeface="Arial"/>
              </a:rPr>
              <a:t>GIRA  </a:t>
            </a:r>
            <a:endParaRPr lang="he-IL" sz="11200" dirty="0"/>
          </a:p>
          <a:p>
            <a:pPr algn="r"/>
            <a:r>
              <a:rPr lang="he-IL" sz="11200" b="1" u="sng" dirty="0"/>
              <a:t>  3.1 סיכום באגים פתוחים</a:t>
            </a:r>
            <a:endParaRPr lang="he-IL" sz="11200" dirty="0"/>
          </a:p>
          <a:p>
            <a:pPr algn="r"/>
            <a:r>
              <a:rPr lang="he-IL" sz="7200" b="1" i="1" u="sng" dirty="0"/>
              <a:t> </a:t>
            </a:r>
            <a:endParaRPr lang="he-IL" sz="7200" dirty="0"/>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1" i="1" u="sng"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1.</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בדיקה מספר 376 –</a:t>
            </a:r>
            <a:r>
              <a:rPr kumimoji="0" lang="he-IL" sz="7200" b="0" i="0" u="none" strike="noStrike" kern="1200" cap="none" spc="0" normalizeH="0" baseline="0" noProof="0" dirty="0" err="1">
                <a:ln>
                  <a:noFill/>
                </a:ln>
                <a:solidFill>
                  <a:prstClr val="black"/>
                </a:solidFill>
                <a:effectLst/>
                <a:uLnTx/>
                <a:uFillTx/>
                <a:latin typeface="Gill Sans MT" panose="020B0502020104020203"/>
                <a:ea typeface="+mn-ea"/>
                <a:cs typeface="Arial" panose="020B0604020202020204" pitchFamily="34" charset="0"/>
              </a:rPr>
              <a:t>פיירפוקס</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N</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)הרשמה למועדון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E-DAN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עם אימייל לא תקין לא תפתח חשבון חבר מועדון חדש. הבאג שוחזר לפחות 10 פעמים כאשר הוכנס למערכת אחרי האות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 m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במילה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mail </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כל מיני אותיות במקום </a:t>
            </a:r>
            <a:r>
              <a:rPr kumimoji="0" lang="en-US" sz="7200" b="0" i="0" u="none" strike="noStrike" kern="1200" cap="none" spc="0" normalizeH="0" baseline="0" noProof="0" dirty="0">
                <a:ln>
                  <a:noFill/>
                </a:ln>
                <a:solidFill>
                  <a:prstClr val="black"/>
                </a:solidFill>
                <a:effectLst/>
                <a:uLnTx/>
                <a:uFillTx/>
                <a:latin typeface="Gill Sans MT" panose="020B0502020104020203"/>
                <a:ea typeface="+mn-ea"/>
                <a:cs typeface="+mn-cs"/>
              </a:rPr>
              <a:t>ai</a:t>
            </a: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והמערכת בכל זאת פתחה חשבון.</a:t>
            </a: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endPar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endParaRPr>
          </a:p>
          <a:p>
            <a:pPr marL="0" marR="0" lvl="0" indent="0" algn="r" defTabSz="914400" rtl="1" eaLnBrk="1" fontAlgn="auto" latinLnBrk="0" hangingPunct="1">
              <a:lnSpc>
                <a:spcPct val="120000"/>
              </a:lnSpc>
              <a:spcBef>
                <a:spcPts val="1000"/>
              </a:spcBef>
              <a:spcAft>
                <a:spcPts val="0"/>
              </a:spcAft>
              <a:buClr>
                <a:srgbClr val="B71E42"/>
              </a:buClr>
              <a:buSzPct val="100000"/>
              <a:buFont typeface="Arial" panose="020B0604020202020204" pitchFamily="34" charset="0"/>
              <a:buNone/>
              <a:tabLst/>
              <a:defRPr/>
            </a:pPr>
            <a:r>
              <a:rPr kumimoji="0" lang="he-IL" sz="7200" b="0" i="0" u="none" strike="noStrike" kern="1200" cap="none" spc="0" normalizeH="0" baseline="0" noProof="0" dirty="0">
                <a:ln>
                  <a:noFill/>
                </a:ln>
                <a:solidFill>
                  <a:prstClr val="black"/>
                </a:solidFill>
                <a:effectLst/>
                <a:uLnTx/>
                <a:uFillTx/>
                <a:latin typeface="Gill Sans MT" panose="020B0502020104020203"/>
                <a:ea typeface="+mn-ea"/>
                <a:cs typeface="Arial" panose="020B0604020202020204" pitchFamily="34" charset="0"/>
              </a:rPr>
              <a:t> 2.בדיקה מספר 561 –כרום -מזעור של הדפדפן תקטין את החלון והדפדפן יהיה במצב מותאם. הבאג שוחזר לפחות 10 פעמים כאשר כל פעם שמקליקים על הריבוע האמצעי  בצד ימין עליון של מסך המחשב, הכיתוב עולה על כיתוב נוסף</a:t>
            </a:r>
          </a:p>
          <a:p>
            <a:pPr algn="r"/>
            <a:endParaRPr lang="he-IL" sz="7200" dirty="0"/>
          </a:p>
          <a:p>
            <a:pPr algn="r"/>
            <a:endParaRPr lang="he-IL" sz="11200" b="1" dirty="0"/>
          </a:p>
          <a:p>
            <a:pPr algn="r"/>
            <a:endParaRPr lang="he-IL" sz="11200" b="1" dirty="0"/>
          </a:p>
          <a:p>
            <a:pPr algn="r"/>
            <a:endParaRPr lang="he-IL" sz="11200" b="1" dirty="0"/>
          </a:p>
          <a:p>
            <a:pPr algn="r"/>
            <a:endParaRPr lang="he-IL" sz="7200" dirty="0"/>
          </a:p>
          <a:p>
            <a:pPr algn="r"/>
            <a:r>
              <a:rPr lang="he-IL" sz="9600" dirty="0"/>
              <a:t> </a:t>
            </a:r>
            <a:r>
              <a:rPr lang="he-IL" sz="11200" b="1" u="sng" dirty="0"/>
              <a:t>4.מסקנות והמלצות:</a:t>
            </a:r>
          </a:p>
          <a:p>
            <a:pPr algn="r"/>
            <a:endParaRPr lang="he-IL" sz="11200" dirty="0"/>
          </a:p>
          <a:p>
            <a:pPr algn="r"/>
            <a:r>
              <a:rPr lang="he-IL" sz="11200" dirty="0"/>
              <a:t> </a:t>
            </a:r>
          </a:p>
          <a:p>
            <a:pPr algn="r"/>
            <a:r>
              <a:rPr lang="he-IL" sz="11200" dirty="0">
                <a:cs typeface="Arial"/>
              </a:rPr>
              <a:t> .ישנם עוד הרבה מאוד בדיקות שהוכנסו לעץ טסטים אך לא נבדקו כי הם רק קישורים להצגת מידע. ניסינו להתמקד בבדיקות של הזמנות ,והרשמה למועדון.</a:t>
            </a:r>
          </a:p>
          <a:p>
            <a:pPr algn="r"/>
            <a:r>
              <a:rPr lang="he-IL" sz="11200" dirty="0">
                <a:cs typeface="Arial"/>
              </a:rPr>
              <a:t>שני הבאגים המוגדרים בחומרה קלה,  יכנסו לסבב התיקון הבא של הפיתוח, אך בכל מקרה לא ישפיעו על הסבב מבחינת דחיפות.</a:t>
            </a:r>
            <a:endParaRPr lang="he-IL" sz="11200" dirty="0"/>
          </a:p>
          <a:p>
            <a:pPr algn="r"/>
            <a:r>
              <a:rPr lang="he-IL" sz="11200" dirty="0"/>
              <a:t>בסה"כ לא היה לנו קל לבצע את הפרויקט אבל הבנו איך לעשות את כל התהליכים הלימודיים.</a:t>
            </a:r>
          </a:p>
          <a:p>
            <a:pPr algn="r"/>
            <a:r>
              <a:rPr lang="he-IL" sz="11200" dirty="0">
                <a:cs typeface="Arial"/>
              </a:rPr>
              <a:t>צוות הפרויקט מודה לאבי הגר המרצה ,על ההדרכה והעזרה.</a:t>
            </a:r>
          </a:p>
          <a:p>
            <a:pPr algn="r"/>
            <a:r>
              <a:rPr lang="he-IL" dirty="0"/>
              <a:t> </a:t>
            </a:r>
          </a:p>
          <a:p>
            <a:r>
              <a:rPr lang="he-IL" dirty="0"/>
              <a:t> </a:t>
            </a:r>
          </a:p>
        </p:txBody>
      </p:sp>
    </p:spTree>
    <p:extLst>
      <p:ext uri="{BB962C8B-B14F-4D97-AF65-F5344CB8AC3E}">
        <p14:creationId xmlns:p14="http://schemas.microsoft.com/office/powerpoint/2010/main" val="326395837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675</TotalTime>
  <Words>817</Words>
  <Application>Microsoft Office PowerPoint</Application>
  <PresentationFormat>מסך רחב</PresentationFormat>
  <Paragraphs>121</Paragraphs>
  <Slides>9</Slides>
  <Notes>0</Notes>
  <HiddenSlides>0</HiddenSlides>
  <MMClips>0</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9</vt:i4>
      </vt:variant>
    </vt:vector>
  </HeadingPairs>
  <TitlesOfParts>
    <vt:vector size="14" baseType="lpstr">
      <vt:lpstr>Arial</vt:lpstr>
      <vt:lpstr>Gill Sans MT</vt:lpstr>
      <vt:lpstr>Trebuchet MS</vt:lpstr>
      <vt:lpstr>Wingdings 3</vt:lpstr>
      <vt:lpstr>Facet</vt:lpstr>
      <vt:lpstr>מסמך סיכום תוצאות הבדיקות לאתר מלונות דן </vt:lpstr>
      <vt:lpstr>פרויקט    גמר   QA                  קורס 207   ת"א  מלונות דן           x ray</vt:lpstr>
      <vt:lpstr>תוכן הענינים</vt:lpstr>
      <vt:lpstr>מצגת של PowerPoint‏</vt:lpstr>
      <vt:lpstr>מצגת של PowerPoint‏</vt:lpstr>
      <vt:lpstr>1.3       מונחי המערכת באנגלית והסברם בעברית</vt:lpstr>
      <vt:lpstr>מצגת של PowerPoint‏</vt:lpstr>
      <vt:lpstr>מצגת של PowerPoint‏</vt:lpstr>
      <vt:lpstr>3.   תוצאות הבדיקות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מסמך סיכום תוצאות הבדיקות לתוכנת מחסן</dc:title>
  <dc:creator>עידו עתיה קלמן</dc:creator>
  <cp:lastModifiedBy>עידו עתיה קלמן</cp:lastModifiedBy>
  <cp:revision>7</cp:revision>
  <dcterms:created xsi:type="dcterms:W3CDTF">2022-05-15T14:45:50Z</dcterms:created>
  <dcterms:modified xsi:type="dcterms:W3CDTF">2022-10-31T19:33:43Z</dcterms:modified>
</cp:coreProperties>
</file>

<file path=docProps/thumbnail.jpeg>
</file>